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52" r:id="rId2"/>
    <p:sldId id="453" r:id="rId3"/>
    <p:sldId id="454" r:id="rId4"/>
    <p:sldId id="455" r:id="rId5"/>
    <p:sldId id="457" r:id="rId6"/>
    <p:sldId id="456" r:id="rId7"/>
    <p:sldId id="458" r:id="rId8"/>
    <p:sldId id="459" r:id="rId9"/>
    <p:sldId id="460" r:id="rId10"/>
    <p:sldId id="461" r:id="rId11"/>
    <p:sldId id="462" r:id="rId12"/>
    <p:sldId id="4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15D64-E9F7-4D01-BF13-89FC8DA57C82}"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2ED1-084F-4F0E-A430-6B4FEEF81DE7}" type="slidenum">
              <a:rPr lang="en-US" smtClean="0"/>
              <a:t>‹#›</a:t>
            </a:fld>
            <a:endParaRPr lang="en-US"/>
          </a:p>
        </p:txBody>
      </p:sp>
    </p:spTree>
    <p:extLst>
      <p:ext uri="{BB962C8B-B14F-4D97-AF65-F5344CB8AC3E}">
        <p14:creationId xmlns:p14="http://schemas.microsoft.com/office/powerpoint/2010/main" val="234261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D2ED1-084F-4F0E-A430-6B4FEEF81DE7}" type="slidenum">
              <a:rPr lang="en-US" smtClean="0"/>
              <a:t>7</a:t>
            </a:fld>
            <a:endParaRPr lang="en-US"/>
          </a:p>
        </p:txBody>
      </p:sp>
    </p:spTree>
    <p:extLst>
      <p:ext uri="{BB962C8B-B14F-4D97-AF65-F5344CB8AC3E}">
        <p14:creationId xmlns:p14="http://schemas.microsoft.com/office/powerpoint/2010/main" val="18745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A71A-6640-4DD2-DA2C-400CFDD98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DA5DD-8C9B-DA83-EEA1-B958E3B04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53606-531F-0C87-A041-681BCC245E2A}"/>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85FB0730-6CF7-4FF0-F9F9-E8BBD300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A7426-2CD3-9F0D-F22F-7DEFF467A89E}"/>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43335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E017-6CF4-7512-0D82-B19E032A4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6D8D5-C105-E97F-B371-24A326246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4895B-0057-B8B9-0B6B-1C8DBDDC439E}"/>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AC57A134-688E-459E-AF0D-212FE039A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40EA8-030C-DF42-D4EB-28E64B9EDD7D}"/>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81899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E553A-F802-0B89-9C71-8F10E8978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7EF7D-AE45-0FDA-AB82-C4ED2643B5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ACFAF-FC6E-7568-CE99-A4B359CC5F58}"/>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E9202157-A5ED-1790-74A8-DD5B9F2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81846-CFEA-81BB-409A-64265405653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59597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298A-BA6C-86CC-AAC7-383AF266D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BC23F-5DED-FBA4-8227-C45E46FC5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31F42-DED7-50DF-AED1-2702537D6904}"/>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99CCABB0-3DC3-D47E-544E-1686EBBF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C78A4-070D-A831-4D26-BFDE4252A434}"/>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08908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18FF-8D0E-F3D9-84F7-D751660E3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3C61D-968D-2796-654D-BFCB0DBBB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00810-837D-CAC8-E82B-4E02F72831FB}"/>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853A4C81-2D41-184A-96D7-E54D8352B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E21C-834E-A3C1-4314-1EABB3834DA9}"/>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48492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A983-9EAA-F516-070D-0AC10B524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913F6-33CC-F856-75B5-FFC8A1E30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41EF8B-F37B-1068-2361-483FDACF87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985E98-D0F1-C7BF-CC28-1BDF45CCC92D}"/>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6" name="Footer Placeholder 5">
            <a:extLst>
              <a:ext uri="{FF2B5EF4-FFF2-40B4-BE49-F238E27FC236}">
                <a16:creationId xmlns:a16="http://schemas.microsoft.com/office/drawing/2014/main" id="{37515142-9291-A70F-5DE2-9D0F3EEE3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461C3-8045-4325-FC90-14474DF641D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18872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7063-9BBF-EA1B-E180-CB88168BE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A08F5C-2B6A-91B9-3006-BF523A36F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FBEE3-619F-8464-4BA1-0E0ECBE2D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BCD2-F8B5-E0DD-2A71-F9D177F63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A9922-5ADD-7E0A-8D92-98E01A8FE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BF7CE-AE75-4AF9-4793-C4E943553B45}"/>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8" name="Footer Placeholder 7">
            <a:extLst>
              <a:ext uri="{FF2B5EF4-FFF2-40B4-BE49-F238E27FC236}">
                <a16:creationId xmlns:a16="http://schemas.microsoft.com/office/drawing/2014/main" id="{F1103A23-33B8-1F73-8986-8AACAA5C8B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7C40B7-C486-64C8-EBAF-6033B0AF0919}"/>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137337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406C-861F-1D33-FC96-9519185EB8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F8A9B-4CBD-6B65-A4D0-C71895672214}"/>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4" name="Footer Placeholder 3">
            <a:extLst>
              <a:ext uri="{FF2B5EF4-FFF2-40B4-BE49-F238E27FC236}">
                <a16:creationId xmlns:a16="http://schemas.microsoft.com/office/drawing/2014/main" id="{23E83DB4-01B6-1F94-17A6-C7C18B616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5B894-3123-87A0-98EF-37A87420F09E}"/>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9840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CFA1D-A772-C2B0-FE93-2BE80CBB8C63}"/>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3" name="Footer Placeholder 2">
            <a:extLst>
              <a:ext uri="{FF2B5EF4-FFF2-40B4-BE49-F238E27FC236}">
                <a16:creationId xmlns:a16="http://schemas.microsoft.com/office/drawing/2014/main" id="{6375D26F-A178-35FE-6007-BFFD4D0874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949D4C-524F-42B0-0403-4F3CB393F2A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00187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A8CA-A091-D4ED-6B66-45CF113D6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5CB35-8BE6-C62C-9202-D76BF297C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0B67E-2AD7-9953-86FC-1C0D05F12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5AE77-69CB-C233-6593-8EB45C282300}"/>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6" name="Footer Placeholder 5">
            <a:extLst>
              <a:ext uri="{FF2B5EF4-FFF2-40B4-BE49-F238E27FC236}">
                <a16:creationId xmlns:a16="http://schemas.microsoft.com/office/drawing/2014/main" id="{CBB0DDC1-0BD3-C9CF-950D-DD6791E82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E646C-2CCD-06D9-92EC-639ADAE61377}"/>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8827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A731-01EB-FB1E-95FA-E202E87E5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C86342-40AB-8C58-B521-0839E08E3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F8EE1-2C40-04EF-4ADC-B20E08E33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226B8-8F7C-52B1-1D59-7E8DFAB6863D}"/>
              </a:ext>
            </a:extLst>
          </p:cNvPr>
          <p:cNvSpPr>
            <a:spLocks noGrp="1"/>
          </p:cNvSpPr>
          <p:nvPr>
            <p:ph type="dt" sz="half" idx="10"/>
          </p:nvPr>
        </p:nvSpPr>
        <p:spPr/>
        <p:txBody>
          <a:bodyPr/>
          <a:lstStyle/>
          <a:p>
            <a:fld id="{AB774384-3DE6-4769-8845-4455DFC09F7D}" type="datetimeFigureOut">
              <a:rPr lang="en-US" smtClean="0"/>
              <a:t>4/14/2024</a:t>
            </a:fld>
            <a:endParaRPr lang="en-US"/>
          </a:p>
        </p:txBody>
      </p:sp>
      <p:sp>
        <p:nvSpPr>
          <p:cNvPr id="6" name="Footer Placeholder 5">
            <a:extLst>
              <a:ext uri="{FF2B5EF4-FFF2-40B4-BE49-F238E27FC236}">
                <a16:creationId xmlns:a16="http://schemas.microsoft.com/office/drawing/2014/main" id="{8FD299DC-6071-277F-711D-F4AA67A43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77857-31C3-85DB-48CE-39EA566478A5}"/>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94893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9D4C3-7DDD-27DD-C9C1-D1D2F1933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7AAF53-484C-2FC8-FDDE-C0D313100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D381-5CC2-E79B-9DEB-003348BC2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74384-3DE6-4769-8845-4455DFC09F7D}" type="datetimeFigureOut">
              <a:rPr lang="en-US" smtClean="0"/>
              <a:t>4/14/2024</a:t>
            </a:fld>
            <a:endParaRPr lang="en-US"/>
          </a:p>
        </p:txBody>
      </p:sp>
      <p:sp>
        <p:nvSpPr>
          <p:cNvPr id="5" name="Footer Placeholder 4">
            <a:extLst>
              <a:ext uri="{FF2B5EF4-FFF2-40B4-BE49-F238E27FC236}">
                <a16:creationId xmlns:a16="http://schemas.microsoft.com/office/drawing/2014/main" id="{06370392-5B53-28DB-8FC7-25852A04A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D39D3-07F0-3A39-CBEB-850C766B7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F743-0E3B-4B2A-95EF-67FFCE4CBD83}" type="slidenum">
              <a:rPr lang="en-US" smtClean="0"/>
              <a:t>‹#›</a:t>
            </a:fld>
            <a:endParaRPr lang="en-US"/>
          </a:p>
        </p:txBody>
      </p:sp>
    </p:spTree>
    <p:extLst>
      <p:ext uri="{BB962C8B-B14F-4D97-AF65-F5344CB8AC3E}">
        <p14:creationId xmlns:p14="http://schemas.microsoft.com/office/powerpoint/2010/main" val="88451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15553"/>
          </a:xfrm>
          <a:prstGeom prst="rect">
            <a:avLst/>
          </a:prstGeom>
          <a:noFill/>
        </p:spPr>
        <p:txBody>
          <a:bodyPr wrap="square" rtlCol="0">
            <a:spAutoFit/>
          </a:bodyPr>
          <a:lstStyle/>
          <a:p>
            <a:pPr algn="ctr" defTabSz="342831"/>
            <a:r>
              <a:rPr lang="en-US" sz="3300" b="1" dirty="0">
                <a:solidFill>
                  <a:srgbClr val="C00000"/>
                </a:solidFill>
              </a:rPr>
              <a:t>New, Recent and Curious Deans: Successfully Navigating Your Role</a:t>
            </a:r>
          </a:p>
        </p:txBody>
      </p:sp>
      <p:sp>
        <p:nvSpPr>
          <p:cNvPr id="9" name="TextBox 8">
            <a:extLst>
              <a:ext uri="{FF2B5EF4-FFF2-40B4-BE49-F238E27FC236}">
                <a16:creationId xmlns:a16="http://schemas.microsoft.com/office/drawing/2014/main" id="{22108DD5-D176-DA34-6CFA-8AF8FA4FD1F4}"/>
              </a:ext>
            </a:extLst>
          </p:cNvPr>
          <p:cNvSpPr txBox="1"/>
          <p:nvPr/>
        </p:nvSpPr>
        <p:spPr>
          <a:xfrm>
            <a:off x="219269" y="975167"/>
            <a:ext cx="11764392" cy="3323987"/>
          </a:xfrm>
          <a:prstGeom prst="rect">
            <a:avLst/>
          </a:prstGeom>
          <a:noFill/>
        </p:spPr>
        <p:txBody>
          <a:bodyPr wrap="square">
            <a:spAutoFit/>
          </a:bodyPr>
          <a:lstStyle/>
          <a:p>
            <a:pPr algn="l" rtl="0"/>
            <a:r>
              <a:rPr lang="en-US" sz="2000" b="1" dirty="0">
                <a:solidFill>
                  <a:srgbClr val="212529"/>
                </a:solidFill>
              </a:rPr>
              <a:t>Session Organizers:</a:t>
            </a:r>
          </a:p>
          <a:p>
            <a:pPr marL="285750" indent="-285750" algn="l" rtl="0">
              <a:buFont typeface="Arial" panose="020B0604020202020204" pitchFamily="34" charset="0"/>
              <a:buChar char="•"/>
            </a:pPr>
            <a:r>
              <a:rPr lang="en-US" dirty="0">
                <a:solidFill>
                  <a:srgbClr val="212529"/>
                </a:solidFill>
                <a:effectLst>
                  <a:outerShdw blurRad="38100" dist="38100" dir="2700000" algn="tl">
                    <a:srgbClr val="000000">
                      <a:alpha val="43137"/>
                    </a:srgbClr>
                  </a:outerShdw>
                </a:effectLst>
              </a:rPr>
              <a:t>Sharon Zelmanowitz</a:t>
            </a:r>
            <a:r>
              <a:rPr lang="en-US" dirty="0">
                <a:solidFill>
                  <a:srgbClr val="212529"/>
                </a:solidFill>
              </a:rPr>
              <a:t>, Dean, US Coast Guard Academy, Session Lead</a:t>
            </a:r>
          </a:p>
          <a:p>
            <a:pPr marL="285750" indent="-285750" algn="l" rtl="0">
              <a:buFont typeface="Arial" panose="020B0604020202020204" pitchFamily="34" charset="0"/>
              <a:buChar char="•"/>
            </a:pPr>
            <a:r>
              <a:rPr lang="en-US" dirty="0">
                <a:solidFill>
                  <a:srgbClr val="212529"/>
                </a:solidFill>
                <a:effectLst>
                  <a:outerShdw blurRad="38100" dist="38100" dir="2700000" algn="tl">
                    <a:srgbClr val="000000">
                      <a:alpha val="43137"/>
                    </a:srgbClr>
                  </a:outerShdw>
                </a:effectLst>
              </a:rPr>
              <a:t>Nader Jalili</a:t>
            </a:r>
            <a:r>
              <a:rPr lang="en-US" dirty="0">
                <a:solidFill>
                  <a:srgbClr val="212529"/>
                </a:solidFill>
              </a:rPr>
              <a:t>, Southern Methodist University</a:t>
            </a:r>
          </a:p>
          <a:p>
            <a:pPr marL="285750" indent="-285750" algn="l">
              <a:buFont typeface="Arial" panose="020B0604020202020204" pitchFamily="34" charset="0"/>
              <a:buChar char="•"/>
            </a:pPr>
            <a:r>
              <a:rPr lang="en-US" dirty="0">
                <a:solidFill>
                  <a:srgbClr val="212529"/>
                </a:solidFill>
                <a:effectLst>
                  <a:outerShdw blurRad="38100" dist="38100" dir="2700000" algn="tl">
                    <a:srgbClr val="000000">
                      <a:alpha val="43137"/>
                    </a:srgbClr>
                  </a:outerShdw>
                </a:effectLst>
              </a:rPr>
              <a:t>Durga Suresh-Menon</a:t>
            </a:r>
            <a:r>
              <a:rPr lang="en-US" dirty="0">
                <a:solidFill>
                  <a:srgbClr val="212529"/>
                </a:solidFill>
              </a:rPr>
              <a:t>, Wentworth Institute of Technology</a:t>
            </a:r>
          </a:p>
          <a:p>
            <a:pPr algn="l" rtl="0"/>
            <a:br>
              <a:rPr lang="en-US" sz="1600" dirty="0">
                <a:solidFill>
                  <a:srgbClr val="212529"/>
                </a:solidFill>
              </a:rPr>
            </a:br>
            <a:r>
              <a:rPr lang="en-US" sz="2000" dirty="0">
                <a:solidFill>
                  <a:srgbClr val="212529"/>
                </a:solidFill>
              </a:rPr>
              <a:t>This Sunday forum provides an opportunity for relatively new and incoming Deans to engage with more experienced Deans and fellow new Deans.  We will share stories and advice in topic areas including: (1) Cultivating a Healthy Culture &amp; Leading Through Organizational Change; (2) Navigating 360° Relationships; (3) Fundraising; and (4) Maintaining your own Healthy Work/Life Balance.  The session will also discuss </a:t>
            </a:r>
            <a:r>
              <a:rPr lang="en-US" sz="2000" i="1" dirty="0">
                <a:effectLst/>
                <a:latin typeface="+mn-lt"/>
                <a:ea typeface="Times New Roman" panose="02020603050405020304" pitchFamily="18" charset="0"/>
              </a:rPr>
              <a:t>Leading Impactful DEI Initiatives Through Headwinds</a:t>
            </a:r>
            <a:r>
              <a:rPr lang="en-US" sz="2000" dirty="0">
                <a:solidFill>
                  <a:srgbClr val="212529"/>
                </a:solidFill>
              </a:rPr>
              <a:t>.  An optional follow-on mentoring and networking breakfast on Monday will allow additional opportunities to engage.</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1635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dirty="0">
                <a:solidFill>
                  <a:srgbClr val="C00000"/>
                </a:solidFill>
              </a:rPr>
              <a:t>Interactive Discussions and Q/A</a:t>
            </a:r>
          </a:p>
        </p:txBody>
      </p:sp>
      <p:sp>
        <p:nvSpPr>
          <p:cNvPr id="9" name="TextBox 8">
            <a:extLst>
              <a:ext uri="{FF2B5EF4-FFF2-40B4-BE49-F238E27FC236}">
                <a16:creationId xmlns:a16="http://schemas.microsoft.com/office/drawing/2014/main" id="{22108DD5-D176-DA34-6CFA-8AF8FA4FD1F4}"/>
              </a:ext>
            </a:extLst>
          </p:cNvPr>
          <p:cNvSpPr txBox="1"/>
          <p:nvPr/>
        </p:nvSpPr>
        <p:spPr>
          <a:xfrm>
            <a:off x="405881" y="975167"/>
            <a:ext cx="11577779" cy="3016210"/>
          </a:xfrm>
          <a:prstGeom prst="rect">
            <a:avLst/>
          </a:prstGeom>
          <a:noFill/>
        </p:spPr>
        <p:txBody>
          <a:bodyPr wrap="square">
            <a:spAutoFit/>
          </a:bodyPr>
          <a:lstStyle/>
          <a:p>
            <a:pPr marL="457200" indent="-457200" algn="l" rtl="0">
              <a:spcBef>
                <a:spcPts val="1200"/>
              </a:spcBef>
              <a:buAutoNum type="arabicParenBoth"/>
            </a:pPr>
            <a:r>
              <a:rPr lang="en-US" sz="3000" dirty="0">
                <a:solidFill>
                  <a:schemeClr val="bg1">
                    <a:lumMod val="65000"/>
                  </a:schemeClr>
                </a:solidFill>
              </a:rPr>
              <a:t>Cultivating a Healthy Culture &amp; Leading via Organizational Change</a:t>
            </a:r>
          </a:p>
          <a:p>
            <a:pPr marL="457200" indent="-457200" algn="l" rtl="0">
              <a:spcBef>
                <a:spcPts val="1200"/>
              </a:spcBef>
              <a:buAutoNum type="arabicParenBoth"/>
            </a:pPr>
            <a:r>
              <a:rPr lang="en-US" sz="3000" dirty="0">
                <a:solidFill>
                  <a:schemeClr val="bg1">
                    <a:lumMod val="65000"/>
                  </a:schemeClr>
                </a:solidFill>
              </a:rPr>
              <a:t>Navigating 360° Relationships</a:t>
            </a:r>
          </a:p>
          <a:p>
            <a:pPr marL="457200" indent="-457200" algn="l" rtl="0">
              <a:spcBef>
                <a:spcPts val="1200"/>
              </a:spcBef>
              <a:buAutoNum type="arabicParenBoth"/>
            </a:pPr>
            <a:r>
              <a:rPr lang="en-US" sz="3000" dirty="0">
                <a:solidFill>
                  <a:schemeClr val="bg1">
                    <a:lumMod val="65000"/>
                  </a:schemeClr>
                </a:solidFill>
              </a:rPr>
              <a:t>Fundraising</a:t>
            </a:r>
          </a:p>
          <a:p>
            <a:pPr marL="457200" indent="-457200" algn="l" rtl="0">
              <a:spcBef>
                <a:spcPts val="1200"/>
              </a:spcBef>
              <a:buAutoNum type="arabicParenBoth"/>
            </a:pPr>
            <a:r>
              <a:rPr lang="en-US" sz="3000" u="sng" dirty="0">
                <a:solidFill>
                  <a:srgbClr val="002060"/>
                </a:solidFill>
                <a:effectLst>
                  <a:outerShdw blurRad="38100" dist="38100" dir="2700000" algn="tl">
                    <a:srgbClr val="000000">
                      <a:alpha val="43137"/>
                    </a:srgbClr>
                  </a:outerShdw>
                </a:effectLst>
              </a:rPr>
              <a:t>Maintaining your own Healthy Work/Life Balance</a:t>
            </a:r>
          </a:p>
          <a:p>
            <a:pPr marL="457200" indent="-457200" algn="l" rtl="0">
              <a:spcBef>
                <a:spcPts val="1200"/>
              </a:spcBef>
              <a:buAutoNum type="arabicParenBoth"/>
            </a:pPr>
            <a:r>
              <a:rPr lang="en-US" sz="3000" dirty="0">
                <a:solidFill>
                  <a:schemeClr val="bg1">
                    <a:lumMod val="65000"/>
                  </a:schemeClr>
                </a:solidFill>
                <a:effectLst/>
                <a:latin typeface="+mn-lt"/>
                <a:ea typeface="Times New Roman" panose="02020603050405020304" pitchFamily="18" charset="0"/>
              </a:rPr>
              <a:t>Leading Impactful DEI Initiatives Through Headwinds</a:t>
            </a:r>
            <a:r>
              <a:rPr lang="en-US" sz="3000" dirty="0">
                <a:solidFill>
                  <a:schemeClr val="bg1">
                    <a:lumMod val="65000"/>
                  </a:schemeClr>
                </a:solidFill>
              </a:rPr>
              <a:t>.  </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481783"/>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dirty="0">
                <a:solidFill>
                  <a:srgbClr val="C00000"/>
                </a:solidFill>
              </a:rPr>
              <a:t>Interactive Discussions and Q/A</a:t>
            </a:r>
          </a:p>
        </p:txBody>
      </p:sp>
      <p:sp>
        <p:nvSpPr>
          <p:cNvPr id="9" name="TextBox 8">
            <a:extLst>
              <a:ext uri="{FF2B5EF4-FFF2-40B4-BE49-F238E27FC236}">
                <a16:creationId xmlns:a16="http://schemas.microsoft.com/office/drawing/2014/main" id="{22108DD5-D176-DA34-6CFA-8AF8FA4FD1F4}"/>
              </a:ext>
            </a:extLst>
          </p:cNvPr>
          <p:cNvSpPr txBox="1"/>
          <p:nvPr/>
        </p:nvSpPr>
        <p:spPr>
          <a:xfrm>
            <a:off x="405881" y="975167"/>
            <a:ext cx="11577779" cy="3016210"/>
          </a:xfrm>
          <a:prstGeom prst="rect">
            <a:avLst/>
          </a:prstGeom>
          <a:noFill/>
        </p:spPr>
        <p:txBody>
          <a:bodyPr wrap="square">
            <a:spAutoFit/>
          </a:bodyPr>
          <a:lstStyle/>
          <a:p>
            <a:pPr marL="457200" indent="-457200" algn="l" rtl="0">
              <a:spcBef>
                <a:spcPts val="1200"/>
              </a:spcBef>
              <a:buAutoNum type="arabicParenBoth"/>
            </a:pPr>
            <a:r>
              <a:rPr lang="en-US" sz="3000" dirty="0">
                <a:solidFill>
                  <a:schemeClr val="bg1">
                    <a:lumMod val="65000"/>
                  </a:schemeClr>
                </a:solidFill>
              </a:rPr>
              <a:t>Cultivating a Healthy Culture &amp; Leading via Organizational Change</a:t>
            </a:r>
          </a:p>
          <a:p>
            <a:pPr marL="457200" indent="-457200" algn="l" rtl="0">
              <a:spcBef>
                <a:spcPts val="1200"/>
              </a:spcBef>
              <a:buAutoNum type="arabicParenBoth"/>
            </a:pPr>
            <a:r>
              <a:rPr lang="en-US" sz="3000" dirty="0">
                <a:solidFill>
                  <a:schemeClr val="bg1">
                    <a:lumMod val="65000"/>
                  </a:schemeClr>
                </a:solidFill>
              </a:rPr>
              <a:t>Navigating 360° Relationships</a:t>
            </a:r>
          </a:p>
          <a:p>
            <a:pPr marL="457200" indent="-457200" algn="l" rtl="0">
              <a:spcBef>
                <a:spcPts val="1200"/>
              </a:spcBef>
              <a:buAutoNum type="arabicParenBoth"/>
            </a:pPr>
            <a:r>
              <a:rPr lang="en-US" sz="3000" dirty="0">
                <a:solidFill>
                  <a:schemeClr val="bg1">
                    <a:lumMod val="65000"/>
                  </a:schemeClr>
                </a:solidFill>
              </a:rPr>
              <a:t>Fundraising</a:t>
            </a:r>
          </a:p>
          <a:p>
            <a:pPr marL="457200" indent="-457200" algn="l" rtl="0">
              <a:spcBef>
                <a:spcPts val="1200"/>
              </a:spcBef>
              <a:buAutoNum type="arabicParenBoth"/>
            </a:pPr>
            <a:r>
              <a:rPr lang="en-US" sz="3000" dirty="0">
                <a:solidFill>
                  <a:schemeClr val="bg1">
                    <a:lumMod val="65000"/>
                  </a:schemeClr>
                </a:solidFill>
              </a:rPr>
              <a:t>Maintaining your own Healthy Work/Life Balance</a:t>
            </a:r>
          </a:p>
          <a:p>
            <a:pPr marL="457200" indent="-457200" algn="l" rtl="0">
              <a:spcBef>
                <a:spcPts val="1200"/>
              </a:spcBef>
              <a:buAutoNum type="arabicParenBoth"/>
            </a:pPr>
            <a:r>
              <a:rPr lang="en-US" sz="3000" u="sng" dirty="0">
                <a:solidFill>
                  <a:srgbClr val="002060"/>
                </a:solidFill>
                <a:effectLst>
                  <a:outerShdw blurRad="38100" dist="38100" dir="2700000" algn="tl">
                    <a:srgbClr val="000000">
                      <a:alpha val="43137"/>
                    </a:srgbClr>
                  </a:outerShdw>
                </a:effectLst>
                <a:latin typeface="+mn-lt"/>
                <a:ea typeface="Times New Roman" panose="02020603050405020304" pitchFamily="18" charset="0"/>
              </a:rPr>
              <a:t>Leading Impactful DEI Initiatives Through Headwinds</a:t>
            </a:r>
            <a:r>
              <a:rPr lang="en-US" sz="3000" u="sng" dirty="0">
                <a:solidFill>
                  <a:srgbClr val="002060"/>
                </a:solidFill>
                <a:effectLst>
                  <a:outerShdw blurRad="38100" dist="38100" dir="2700000" algn="tl">
                    <a:srgbClr val="000000">
                      <a:alpha val="43137"/>
                    </a:srgbClr>
                  </a:outerShdw>
                </a:effectLst>
              </a:rPr>
              <a:t>.  </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99332"/>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38878" y="531754"/>
            <a:ext cx="12070021" cy="707886"/>
          </a:xfrm>
          <a:prstGeom prst="rect">
            <a:avLst/>
          </a:prstGeom>
          <a:noFill/>
        </p:spPr>
        <p:txBody>
          <a:bodyPr wrap="square" rtlCol="0">
            <a:spAutoFit/>
          </a:bodyPr>
          <a:lstStyle/>
          <a:p>
            <a:pPr algn="ctr" defTabSz="342831"/>
            <a:r>
              <a:rPr lang="en-US" sz="4000" b="1" i="0" dirty="0">
                <a:solidFill>
                  <a:srgbClr val="C00000"/>
                </a:solidFill>
                <a:effectLst>
                  <a:outerShdw blurRad="38100" dist="38100" dir="2700000" algn="tl">
                    <a:srgbClr val="000000">
                      <a:alpha val="43137"/>
                    </a:srgbClr>
                  </a:outerShdw>
                </a:effectLst>
              </a:rPr>
              <a:t>Thank you all for your time and thoughtful input!</a:t>
            </a:r>
            <a:endParaRPr lang="en-US" sz="4000" b="1" dirty="0">
              <a:solidFill>
                <a:srgbClr val="C0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2108DD5-D176-DA34-6CFA-8AF8FA4FD1F4}"/>
              </a:ext>
            </a:extLst>
          </p:cNvPr>
          <p:cNvSpPr txBox="1"/>
          <p:nvPr/>
        </p:nvSpPr>
        <p:spPr>
          <a:xfrm>
            <a:off x="265122" y="1541104"/>
            <a:ext cx="11577779" cy="2646878"/>
          </a:xfrm>
          <a:prstGeom prst="rect">
            <a:avLst/>
          </a:prstGeom>
          <a:noFill/>
        </p:spPr>
        <p:txBody>
          <a:bodyPr wrap="square">
            <a:spAutoFit/>
          </a:bodyPr>
          <a:lstStyle/>
          <a:p>
            <a:pPr algn="ctr" rtl="0">
              <a:spcBef>
                <a:spcPts val="1200"/>
              </a:spcBef>
            </a:pPr>
            <a:r>
              <a:rPr lang="en-US" sz="3200" b="1" dirty="0"/>
              <a:t>5:15 PM - 8:00 PM </a:t>
            </a:r>
          </a:p>
          <a:p>
            <a:pPr algn="ctr" rtl="0">
              <a:spcBef>
                <a:spcPts val="1200"/>
              </a:spcBef>
            </a:pPr>
            <a:r>
              <a:rPr lang="en-US" sz="3200" b="1" dirty="0"/>
              <a:t>UC San Diego Welcome Reception at UC San Diego </a:t>
            </a:r>
          </a:p>
          <a:p>
            <a:pPr algn="ctr" rtl="0">
              <a:spcBef>
                <a:spcPts val="1200"/>
              </a:spcBef>
            </a:pPr>
            <a:endParaRPr lang="en-US" sz="3200" dirty="0"/>
          </a:p>
          <a:p>
            <a:pPr algn="ctr" rtl="0">
              <a:spcBef>
                <a:spcPts val="1200"/>
              </a:spcBef>
            </a:pPr>
            <a:r>
              <a:rPr lang="en-US" sz="4000" i="1" dirty="0"/>
              <a:t>Buses to pick up from the hotel lobby at 5:15 PM </a:t>
            </a:r>
            <a:endParaRPr lang="en-US" sz="4000" i="1" u="sng" dirty="0">
              <a:solidFill>
                <a:srgbClr val="002060"/>
              </a:solidFill>
              <a:effectLst>
                <a:outerShdw blurRad="38100" dist="38100" dir="2700000" algn="tl">
                  <a:srgbClr val="000000">
                    <a:alpha val="43137"/>
                  </a:srgbClr>
                </a:outerShdw>
              </a:effectLst>
            </a:endParaRP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18095"/>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195943" y="144624"/>
            <a:ext cx="11845212" cy="858417"/>
          </a:xfrm>
        </p:spPr>
        <p:txBody>
          <a:bodyPr>
            <a:noAutofit/>
          </a:bodyPr>
          <a:lstStyle/>
          <a:p>
            <a:pPr algn="ctr"/>
            <a:r>
              <a:rPr lang="en-US" sz="3600" b="1" i="0" dirty="0">
                <a:solidFill>
                  <a:srgbClr val="C00000"/>
                </a:solidFill>
                <a:effectLst/>
                <a:latin typeface="+mn-lt"/>
              </a:rPr>
              <a:t>Topic #1: </a:t>
            </a:r>
            <a:r>
              <a:rPr lang="en-US" sz="3600" b="0" i="0" dirty="0">
                <a:solidFill>
                  <a:srgbClr val="C00000"/>
                </a:solidFill>
                <a:effectLst/>
                <a:latin typeface="+mn-lt"/>
              </a:rPr>
              <a:t>Cultivating a Healthy Culture &amp; Leading Through Organizational Change (</a:t>
            </a:r>
            <a:r>
              <a:rPr lang="en-US" sz="3600" b="0" i="0" dirty="0">
                <a:solidFill>
                  <a:srgbClr val="C00000"/>
                </a:solidFill>
                <a:effectLst>
                  <a:outerShdw blurRad="38100" dist="38100" dir="2700000" algn="tl">
                    <a:srgbClr val="000000">
                      <a:alpha val="43137"/>
                    </a:srgbClr>
                  </a:outerShdw>
                </a:effectLst>
                <a:latin typeface="+mn-lt"/>
              </a:rPr>
              <a:t>Nader, SMU</a:t>
            </a:r>
            <a:r>
              <a:rPr lang="en-US" sz="3600" b="0" i="0" dirty="0">
                <a:solidFill>
                  <a:srgbClr val="C00000"/>
                </a:solidFill>
                <a:effectLst/>
                <a:latin typeface="+mn-lt"/>
              </a:rPr>
              <a:t>)</a:t>
            </a:r>
            <a:endParaRPr lang="en-US" sz="3600" dirty="0">
              <a:latin typeface="+mn-lt"/>
            </a:endParaRP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349897" y="1124340"/>
            <a:ext cx="11653936" cy="5495729"/>
          </a:xfrm>
        </p:spPr>
        <p:txBody>
          <a:bodyPr>
            <a:normAutofit fontScale="62500" lnSpcReduction="20000"/>
          </a:bodyPr>
          <a:lstStyle/>
          <a:p>
            <a:pPr marL="0" indent="0" algn="l" rtl="0">
              <a:lnSpc>
                <a:spcPct val="120000"/>
              </a:lnSpc>
              <a:spcBef>
                <a:spcPts val="0"/>
              </a:spcBef>
              <a:buNone/>
            </a:pPr>
            <a:r>
              <a:rPr lang="en-US" sz="4500" b="1" i="0" dirty="0">
                <a:effectLst/>
              </a:rPr>
              <a:t>Potential Issues and Benefits </a:t>
            </a:r>
          </a:p>
          <a:p>
            <a:pPr marL="0" indent="0" algn="l" rtl="0">
              <a:lnSpc>
                <a:spcPct val="120000"/>
              </a:lnSpc>
              <a:spcBef>
                <a:spcPts val="600"/>
              </a:spcBef>
              <a:buNone/>
            </a:pPr>
            <a:r>
              <a:rPr lang="en-US" sz="3500" b="1" kern="100" dirty="0">
                <a:solidFill>
                  <a:srgbClr val="002060"/>
                </a:solidFill>
                <a:effectLst/>
                <a:ea typeface="Calibri" panose="020F0502020204030204" pitchFamily="34" charset="0"/>
                <a:cs typeface="Times New Roman" panose="02020603050405020304" pitchFamily="18" charset="0"/>
              </a:rPr>
              <a:t>Resistance to Change:</a:t>
            </a:r>
            <a:r>
              <a:rPr lang="en-US" sz="3500" kern="100" dirty="0">
                <a:solidFill>
                  <a:srgbClr val="002060"/>
                </a:solidFill>
                <a:effectLst/>
                <a:ea typeface="Calibri" panose="020F0502020204030204" pitchFamily="34" charset="0"/>
                <a:cs typeface="Times New Roman" panose="02020603050405020304" pitchFamily="18" charset="0"/>
              </a:rPr>
              <a:t> </a:t>
            </a:r>
          </a:p>
          <a:p>
            <a:pPr lvl="1">
              <a:lnSpc>
                <a:spcPct val="120000"/>
              </a:lnSpc>
              <a:spcBef>
                <a:spcPts val="300"/>
              </a:spcBef>
              <a:buFont typeface="Courier New" panose="02070309020205020404" pitchFamily="49" charset="0"/>
              <a:buChar char="o"/>
            </a:pPr>
            <a:r>
              <a:rPr lang="en-US" sz="2800" kern="100" dirty="0">
                <a:effectLst/>
                <a:ea typeface="Calibri" panose="020F0502020204030204" pitchFamily="34" charset="0"/>
                <a:cs typeface="Times New Roman" panose="02020603050405020304" pitchFamily="18" charset="0"/>
              </a:rPr>
              <a:t>Effectively navigating resistance from all stakeholders when implementing changes to improve the culture?  </a:t>
            </a:r>
          </a:p>
          <a:p>
            <a:pPr lvl="1">
              <a:lnSpc>
                <a:spcPct val="120000"/>
              </a:lnSpc>
              <a:spcBef>
                <a:spcPts val="600"/>
              </a:spcBef>
              <a:buFont typeface="Courier New" panose="02070309020205020404" pitchFamily="49" charset="0"/>
              <a:buChar char="o"/>
            </a:pPr>
            <a:r>
              <a:rPr lang="en-US" sz="2800" kern="100" dirty="0">
                <a:ea typeface="Calibri" panose="020F0502020204030204" pitchFamily="34" charset="0"/>
                <a:cs typeface="Times New Roman" panose="02020603050405020304" pitchFamily="18" charset="0"/>
              </a:rPr>
              <a:t>Strategies</a:t>
            </a:r>
            <a:r>
              <a:rPr lang="en-US" sz="2800" kern="100" dirty="0">
                <a:effectLst/>
                <a:ea typeface="Calibri" panose="020F0502020204030204" pitchFamily="34" charset="0"/>
                <a:cs typeface="Times New Roman" panose="02020603050405020304" pitchFamily="18" charset="0"/>
              </a:rPr>
              <a:t> for overcoming resistance and gaining buy-in from the academic community.</a:t>
            </a:r>
          </a:p>
          <a:p>
            <a:pPr marL="0" indent="0" algn="l" rtl="0">
              <a:lnSpc>
                <a:spcPct val="120000"/>
              </a:lnSpc>
              <a:spcBef>
                <a:spcPts val="1200"/>
              </a:spcBef>
              <a:buNone/>
            </a:pPr>
            <a:r>
              <a:rPr lang="en-US" sz="3500" b="1" kern="100" dirty="0">
                <a:solidFill>
                  <a:srgbClr val="002060"/>
                </a:solidFill>
                <a:effectLst/>
                <a:ea typeface="Calibri" panose="020F0502020204030204" pitchFamily="34" charset="0"/>
                <a:cs typeface="Times New Roman" panose="02020603050405020304" pitchFamily="18" charset="0"/>
              </a:rPr>
              <a:t>Work-Life Balance and Well-being:</a:t>
            </a:r>
            <a:r>
              <a:rPr lang="en-US" sz="3500" kern="100" dirty="0">
                <a:solidFill>
                  <a:srgbClr val="002060"/>
                </a:solidFill>
                <a:effectLst/>
                <a:ea typeface="Calibri" panose="020F0502020204030204" pitchFamily="34" charset="0"/>
                <a:cs typeface="Times New Roman" panose="02020603050405020304" pitchFamily="18" charset="0"/>
              </a:rPr>
              <a:t> </a:t>
            </a:r>
          </a:p>
          <a:p>
            <a:pPr lvl="1">
              <a:lnSpc>
                <a:spcPct val="120000"/>
              </a:lnSpc>
              <a:spcBef>
                <a:spcPts val="300"/>
              </a:spcBef>
              <a:buFont typeface="Courier New" panose="02070309020205020404" pitchFamily="49" charset="0"/>
              <a:buChar char="o"/>
            </a:pPr>
            <a:r>
              <a:rPr lang="en-US" sz="2800" kern="100" dirty="0">
                <a:effectLst/>
                <a:ea typeface="Calibri" panose="020F0502020204030204" pitchFamily="34" charset="0"/>
                <a:cs typeface="Times New Roman" panose="02020603050405020304" pitchFamily="18" charset="0"/>
              </a:rPr>
              <a:t>Embracing the importance of promoting work-life balance and prioritizing well-being of faculty, staff, and students.  </a:t>
            </a:r>
          </a:p>
          <a:p>
            <a:pPr lvl="1">
              <a:lnSpc>
                <a:spcPct val="120000"/>
              </a:lnSpc>
              <a:spcBef>
                <a:spcPts val="600"/>
              </a:spcBef>
              <a:buFont typeface="Courier New" panose="02070309020205020404" pitchFamily="49" charset="0"/>
              <a:buChar char="o"/>
            </a:pPr>
            <a:r>
              <a:rPr lang="en-US" sz="2800" kern="100" dirty="0">
                <a:effectLst/>
                <a:ea typeface="Calibri" panose="020F0502020204030204" pitchFamily="34" charset="0"/>
                <a:cs typeface="Times New Roman" panose="02020603050405020304" pitchFamily="18" charset="0"/>
              </a:rPr>
              <a:t>Creating a culture that values work-life balance and prioritizes the holistic well-being of individuals.</a:t>
            </a:r>
          </a:p>
          <a:p>
            <a:pPr marL="342900" indent="-342900">
              <a:lnSpc>
                <a:spcPct val="120000"/>
              </a:lnSpc>
              <a:spcBef>
                <a:spcPts val="0"/>
              </a:spcBef>
              <a:buFont typeface="Symbol" panose="05050102010706020507" pitchFamily="18" charset="2"/>
              <a:buChar char=""/>
            </a:pPr>
            <a:endParaRPr lang="en-US" sz="3200" b="1" i="0" dirty="0">
              <a:solidFill>
                <a:srgbClr val="374151"/>
              </a:solidFill>
              <a:effectLst/>
            </a:endParaRPr>
          </a:p>
          <a:p>
            <a:pPr marL="0" indent="0">
              <a:lnSpc>
                <a:spcPct val="120000"/>
              </a:lnSpc>
              <a:spcBef>
                <a:spcPts val="0"/>
              </a:spcBef>
              <a:buNone/>
            </a:pPr>
            <a:r>
              <a:rPr lang="en-US" sz="4500" b="1" i="0" dirty="0">
                <a:effectLst/>
              </a:rPr>
              <a:t>Discussion Points</a:t>
            </a:r>
          </a:p>
          <a:p>
            <a:pPr marL="0" indent="0">
              <a:lnSpc>
                <a:spcPct val="120000"/>
              </a:lnSpc>
              <a:spcBef>
                <a:spcPts val="600"/>
              </a:spcBef>
              <a:buNone/>
            </a:pPr>
            <a:r>
              <a:rPr lang="en-US" sz="3500" b="1" kern="100" dirty="0">
                <a:solidFill>
                  <a:srgbClr val="002060"/>
                </a:solidFill>
                <a:effectLst/>
                <a:ea typeface="Calibri" panose="020F0502020204030204" pitchFamily="34" charset="0"/>
                <a:cs typeface="Times New Roman" panose="02020603050405020304" pitchFamily="18" charset="0"/>
              </a:rPr>
              <a:t>Building Trust and Transparency: </a:t>
            </a:r>
          </a:p>
          <a:p>
            <a:pPr lvl="1">
              <a:lnSpc>
                <a:spcPct val="120000"/>
              </a:lnSpc>
              <a:spcBef>
                <a:spcPts val="300"/>
              </a:spcBef>
              <a:buFont typeface="Courier New" panose="02070309020205020404" pitchFamily="49" charset="0"/>
              <a:buChar char="o"/>
            </a:pPr>
            <a:r>
              <a:rPr lang="en-US" sz="2800" kern="100" dirty="0">
                <a:effectLst/>
                <a:ea typeface="Calibri" panose="020F0502020204030204" pitchFamily="34" charset="0"/>
                <a:cs typeface="Times New Roman" panose="02020603050405020304" pitchFamily="18" charset="0"/>
              </a:rPr>
              <a:t>Strategies for building trust and transparency within the faculty, staff, and student body.  </a:t>
            </a:r>
          </a:p>
          <a:p>
            <a:pPr lvl="1">
              <a:lnSpc>
                <a:spcPct val="120000"/>
              </a:lnSpc>
              <a:spcBef>
                <a:spcPts val="600"/>
              </a:spcBef>
              <a:buFont typeface="Courier New" panose="02070309020205020404" pitchFamily="49" charset="0"/>
              <a:buChar char="o"/>
            </a:pPr>
            <a:r>
              <a:rPr lang="en-US" sz="2800" kern="100" dirty="0">
                <a:ea typeface="Calibri" panose="020F0502020204030204" pitchFamily="34" charset="0"/>
                <a:cs typeface="Times New Roman" panose="02020603050405020304" pitchFamily="18" charset="0"/>
              </a:rPr>
              <a:t>Ensuring </a:t>
            </a:r>
            <a:r>
              <a:rPr lang="en-US" sz="2800" kern="100" dirty="0">
                <a:effectLst/>
                <a:ea typeface="Calibri" panose="020F0502020204030204" pitchFamily="34" charset="0"/>
                <a:cs typeface="Times New Roman" panose="02020603050405020304" pitchFamily="18" charset="0"/>
              </a:rPr>
              <a:t>open communication channels and build a culture of trust within their schools/colleges?</a:t>
            </a:r>
          </a:p>
          <a:p>
            <a:pPr marL="0" indent="0">
              <a:lnSpc>
                <a:spcPct val="120000"/>
              </a:lnSpc>
              <a:spcBef>
                <a:spcPts val="600"/>
              </a:spcBef>
              <a:buNone/>
            </a:pPr>
            <a:r>
              <a:rPr lang="en-US" sz="3500" b="1" kern="100" dirty="0">
                <a:solidFill>
                  <a:srgbClr val="002060"/>
                </a:solidFill>
                <a:effectLst/>
                <a:ea typeface="Calibri" panose="020F0502020204030204" pitchFamily="34" charset="0"/>
                <a:cs typeface="Times New Roman" panose="02020603050405020304" pitchFamily="18" charset="0"/>
              </a:rPr>
              <a:t>Embracing Inclusive Excellence:</a:t>
            </a:r>
            <a:r>
              <a:rPr lang="en-US" sz="3500" kern="100" dirty="0">
                <a:solidFill>
                  <a:srgbClr val="002060"/>
                </a:solidFill>
                <a:effectLst/>
                <a:ea typeface="Calibri" panose="020F0502020204030204" pitchFamily="34" charset="0"/>
                <a:cs typeface="Times New Roman" panose="02020603050405020304" pitchFamily="18" charset="0"/>
              </a:rPr>
              <a:t> </a:t>
            </a:r>
          </a:p>
          <a:p>
            <a:pPr lvl="1">
              <a:lnSpc>
                <a:spcPct val="120000"/>
              </a:lnSpc>
              <a:spcBef>
                <a:spcPts val="300"/>
              </a:spcBef>
              <a:buFont typeface="Courier New" panose="02070309020205020404" pitchFamily="49" charset="0"/>
              <a:buChar char="o"/>
            </a:pPr>
            <a:r>
              <a:rPr lang="en-US" sz="2800" kern="100" dirty="0">
                <a:ea typeface="Calibri" panose="020F0502020204030204" pitchFamily="34" charset="0"/>
                <a:cs typeface="Times New Roman" panose="02020603050405020304" pitchFamily="18" charset="0"/>
              </a:rPr>
              <a:t>Establishing a </a:t>
            </a:r>
            <a:r>
              <a:rPr lang="en-US" sz="2800" kern="100" dirty="0">
                <a:effectLst/>
                <a:ea typeface="Calibri" panose="020F0502020204030204" pitchFamily="34" charset="0"/>
                <a:cs typeface="Times New Roman" panose="02020603050405020304" pitchFamily="18" charset="0"/>
              </a:rPr>
              <a:t>welcoming and inclusive environments for individuals from diverse backgrounds.</a:t>
            </a:r>
            <a:endParaRPr lang="en-US" dirty="0"/>
          </a:p>
        </p:txBody>
      </p:sp>
    </p:spTree>
    <p:extLst>
      <p:ext uri="{BB962C8B-B14F-4D97-AF65-F5344CB8AC3E}">
        <p14:creationId xmlns:p14="http://schemas.microsoft.com/office/powerpoint/2010/main" val="4275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195943" y="144624"/>
            <a:ext cx="11845212" cy="858417"/>
          </a:xfrm>
        </p:spPr>
        <p:txBody>
          <a:bodyPr>
            <a:normAutofit/>
          </a:bodyPr>
          <a:lstStyle/>
          <a:p>
            <a:pPr algn="ctr"/>
            <a:r>
              <a:rPr lang="en-US" sz="3600" b="1" i="0" dirty="0">
                <a:solidFill>
                  <a:srgbClr val="C00000"/>
                </a:solidFill>
                <a:effectLst/>
                <a:latin typeface="+mn-lt"/>
              </a:rPr>
              <a:t>Topic #2: </a:t>
            </a:r>
            <a:r>
              <a:rPr lang="en-US" sz="3600" b="0" i="0" dirty="0">
                <a:solidFill>
                  <a:srgbClr val="C00000"/>
                </a:solidFill>
                <a:effectLst/>
                <a:latin typeface="+mn-lt"/>
              </a:rPr>
              <a:t>Navigating 360° Relationships (</a:t>
            </a:r>
            <a:r>
              <a:rPr lang="en-US" sz="3600" b="0" i="0" dirty="0">
                <a:solidFill>
                  <a:srgbClr val="C00000"/>
                </a:solidFill>
                <a:effectLst>
                  <a:outerShdw blurRad="38100" dist="38100" dir="2700000" algn="tl">
                    <a:srgbClr val="000000">
                      <a:alpha val="43137"/>
                    </a:srgbClr>
                  </a:outerShdw>
                </a:effectLst>
                <a:latin typeface="+mn-lt"/>
              </a:rPr>
              <a:t>Stephanie, UTD</a:t>
            </a:r>
            <a:r>
              <a:rPr lang="en-US" sz="3600" b="0" i="0" dirty="0">
                <a:solidFill>
                  <a:srgbClr val="C00000"/>
                </a:solidFill>
                <a:effectLst/>
                <a:latin typeface="+mn-lt"/>
              </a:rPr>
              <a:t>)</a:t>
            </a:r>
            <a:endParaRPr lang="en-US" sz="3600" dirty="0">
              <a:latin typeface="+mn-lt"/>
            </a:endParaRP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349897" y="1068355"/>
            <a:ext cx="11574625" cy="5397760"/>
          </a:xfrm>
        </p:spPr>
        <p:txBody>
          <a:bodyPr>
            <a:normAutofit/>
          </a:bodyPr>
          <a:lstStyle/>
          <a:p>
            <a:pPr marL="0" indent="0" algn="l" rtl="0">
              <a:lnSpc>
                <a:spcPct val="120000"/>
              </a:lnSpc>
              <a:spcBef>
                <a:spcPts val="0"/>
              </a:spcBef>
              <a:buNone/>
            </a:pPr>
            <a:r>
              <a:rPr lang="en-US" b="1" i="0" dirty="0">
                <a:solidFill>
                  <a:srgbClr val="002060"/>
                </a:solidFill>
                <a:effectLst/>
              </a:rPr>
              <a:t>Potential Issues and Benefits </a:t>
            </a:r>
          </a:p>
          <a:p>
            <a:pPr lvl="1">
              <a:lnSpc>
                <a:spcPct val="100000"/>
              </a:lnSpc>
              <a:spcBef>
                <a:spcPts val="600"/>
              </a:spcBef>
              <a:buFont typeface="Courier New" panose="02070309020205020404" pitchFamily="49" charset="0"/>
              <a:buChar char="o"/>
            </a:pPr>
            <a:r>
              <a:rPr lang="en-US" sz="2000" dirty="0"/>
              <a:t>Balancing the internal and external nature of a Deanship is paramount to success </a:t>
            </a:r>
          </a:p>
          <a:p>
            <a:pPr lvl="1">
              <a:lnSpc>
                <a:spcPct val="100000"/>
              </a:lnSpc>
              <a:spcBef>
                <a:spcPts val="1200"/>
              </a:spcBef>
              <a:buFont typeface="Courier New" panose="02070309020205020404" pitchFamily="49" charset="0"/>
              <a:buChar char="o"/>
            </a:pPr>
            <a:r>
              <a:rPr lang="en-US" sz="2000" dirty="0"/>
              <a:t>Inheriting a less-than-effective team could slow down your ability to establish your style and set a strategy for moving forward.</a:t>
            </a:r>
          </a:p>
          <a:p>
            <a:pPr marL="0" indent="0">
              <a:lnSpc>
                <a:spcPct val="120000"/>
              </a:lnSpc>
              <a:spcBef>
                <a:spcPts val="1200"/>
              </a:spcBef>
              <a:buNone/>
            </a:pPr>
            <a:r>
              <a:rPr lang="en-US" b="1" i="0" dirty="0">
                <a:solidFill>
                  <a:srgbClr val="002060"/>
                </a:solidFill>
                <a:effectLst/>
              </a:rPr>
              <a:t>Discussion Points</a:t>
            </a:r>
          </a:p>
          <a:p>
            <a:pPr lvl="1">
              <a:lnSpc>
                <a:spcPct val="100000"/>
              </a:lnSpc>
              <a:spcBef>
                <a:spcPts val="600"/>
              </a:spcBef>
              <a:buFont typeface="Courier New" panose="02070309020205020404" pitchFamily="49" charset="0"/>
              <a:buChar char="o"/>
            </a:pPr>
            <a:r>
              <a:rPr lang="en-US" sz="2000" dirty="0">
                <a:solidFill>
                  <a:srgbClr val="374151"/>
                </a:solidFill>
              </a:rPr>
              <a:t>What strategies have successfully navigated the various Internal (Provost, other Deans, Department Chairs/Heads) and External (Industry, Alumni, and Community Partners?</a:t>
            </a:r>
          </a:p>
          <a:p>
            <a:pPr lvl="1">
              <a:lnSpc>
                <a:spcPct val="100000"/>
              </a:lnSpc>
              <a:spcBef>
                <a:spcPts val="1200"/>
              </a:spcBef>
              <a:buFont typeface="Courier New" panose="02070309020205020404" pitchFamily="49" charset="0"/>
              <a:buChar char="o"/>
            </a:pPr>
            <a:r>
              <a:rPr lang="en-US" sz="2000" dirty="0">
                <a:solidFill>
                  <a:srgbClr val="374151"/>
                </a:solidFill>
              </a:rPr>
              <a:t>How much time are Deans spending off campus?</a:t>
            </a:r>
          </a:p>
          <a:p>
            <a:pPr lvl="1">
              <a:lnSpc>
                <a:spcPct val="100000"/>
              </a:lnSpc>
              <a:spcBef>
                <a:spcPts val="1200"/>
              </a:spcBef>
              <a:buFont typeface="Courier New" panose="02070309020205020404" pitchFamily="49" charset="0"/>
              <a:buChar char="o"/>
            </a:pPr>
            <a:r>
              <a:rPr lang="en-US" sz="2000" dirty="0">
                <a:solidFill>
                  <a:srgbClr val="374151"/>
                </a:solidFill>
              </a:rPr>
              <a:t>What strategies have been effective in identifying concerns with your team and how should you go about replacing members?</a:t>
            </a:r>
          </a:p>
          <a:p>
            <a:pPr lvl="1">
              <a:lnSpc>
                <a:spcPct val="120000"/>
              </a:lnSpc>
              <a:spcBef>
                <a:spcPts val="600"/>
              </a:spcBef>
              <a:buFont typeface="Courier New" panose="02070309020205020404" pitchFamily="49" charset="0"/>
              <a:buChar char="o"/>
            </a:pPr>
            <a:endParaRPr lang="en-US" dirty="0">
              <a:solidFill>
                <a:srgbClr val="374151"/>
              </a:solidFill>
            </a:endParaRPr>
          </a:p>
        </p:txBody>
      </p:sp>
    </p:spTree>
    <p:extLst>
      <p:ext uri="{BB962C8B-B14F-4D97-AF65-F5344CB8AC3E}">
        <p14:creationId xmlns:p14="http://schemas.microsoft.com/office/powerpoint/2010/main" val="21431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195943" y="144624"/>
            <a:ext cx="11845212" cy="858417"/>
          </a:xfrm>
        </p:spPr>
        <p:txBody>
          <a:bodyPr>
            <a:normAutofit/>
          </a:bodyPr>
          <a:lstStyle/>
          <a:p>
            <a:pPr algn="ctr"/>
            <a:r>
              <a:rPr lang="en-US" sz="3600" b="1" i="0" dirty="0">
                <a:solidFill>
                  <a:srgbClr val="C00000"/>
                </a:solidFill>
                <a:effectLst/>
                <a:latin typeface="+mn-lt"/>
              </a:rPr>
              <a:t>Topic #3: </a:t>
            </a:r>
            <a:r>
              <a:rPr lang="en-US" sz="3600" b="0" i="0" dirty="0">
                <a:solidFill>
                  <a:srgbClr val="C00000"/>
                </a:solidFill>
                <a:effectLst/>
                <a:latin typeface="+mn-lt"/>
              </a:rPr>
              <a:t>Fundraising (</a:t>
            </a:r>
            <a:r>
              <a:rPr lang="en-US" sz="3600" b="0" i="0" dirty="0">
                <a:solidFill>
                  <a:srgbClr val="C00000"/>
                </a:solidFill>
                <a:effectLst>
                  <a:outerShdw blurRad="38100" dist="38100" dir="2700000" algn="tl">
                    <a:srgbClr val="000000">
                      <a:alpha val="43137"/>
                    </a:srgbClr>
                  </a:outerShdw>
                </a:effectLst>
                <a:latin typeface="+mn-lt"/>
              </a:rPr>
              <a:t>Cole, Syracus</a:t>
            </a:r>
            <a:r>
              <a:rPr lang="en-US" sz="3600" dirty="0">
                <a:solidFill>
                  <a:srgbClr val="C00000"/>
                </a:solidFill>
                <a:effectLst>
                  <a:outerShdw blurRad="38100" dist="38100" dir="2700000" algn="tl">
                    <a:srgbClr val="000000">
                      <a:alpha val="43137"/>
                    </a:srgbClr>
                  </a:outerShdw>
                </a:effectLst>
                <a:latin typeface="+mn-lt"/>
              </a:rPr>
              <a:t>e</a:t>
            </a:r>
            <a:r>
              <a:rPr lang="en-US" sz="3600" b="0" i="0" dirty="0">
                <a:solidFill>
                  <a:srgbClr val="C00000"/>
                </a:solidFill>
                <a:effectLst/>
                <a:latin typeface="+mn-lt"/>
              </a:rPr>
              <a:t>)</a:t>
            </a:r>
            <a:endParaRPr lang="en-US" sz="3600" dirty="0">
              <a:latin typeface="+mn-lt"/>
            </a:endParaRP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342121" y="1021702"/>
            <a:ext cx="11653936" cy="5304453"/>
          </a:xfrm>
        </p:spPr>
        <p:txBody>
          <a:bodyPr>
            <a:normAutofit/>
          </a:bodyPr>
          <a:lstStyle/>
          <a:p>
            <a:pPr marL="0" indent="0" algn="l" rtl="0">
              <a:lnSpc>
                <a:spcPct val="120000"/>
              </a:lnSpc>
              <a:spcBef>
                <a:spcPts val="0"/>
              </a:spcBef>
              <a:buNone/>
            </a:pPr>
            <a:r>
              <a:rPr lang="en-US" b="1" i="0" dirty="0">
                <a:solidFill>
                  <a:srgbClr val="002060"/>
                </a:solidFill>
                <a:effectLst/>
              </a:rPr>
              <a:t>Potential Issues and Benefits </a:t>
            </a:r>
          </a:p>
          <a:p>
            <a:pPr lvl="1">
              <a:lnSpc>
                <a:spcPct val="120000"/>
              </a:lnSpc>
              <a:spcBef>
                <a:spcPts val="600"/>
              </a:spcBef>
              <a:buFont typeface="Courier New" panose="02070309020205020404" pitchFamily="49" charset="0"/>
              <a:buChar char="o"/>
            </a:pPr>
            <a:r>
              <a:rPr lang="en-US" sz="2000" dirty="0"/>
              <a:t>Vital to diversify the sources of financial support for your unit and for the institution</a:t>
            </a:r>
          </a:p>
          <a:p>
            <a:pPr lvl="1">
              <a:lnSpc>
                <a:spcPct val="120000"/>
              </a:lnSpc>
              <a:spcBef>
                <a:spcPts val="1200"/>
              </a:spcBef>
              <a:buFont typeface="Courier New" panose="02070309020205020404" pitchFamily="49" charset="0"/>
              <a:buChar char="o"/>
            </a:pPr>
            <a:r>
              <a:rPr lang="en-US" sz="2000" dirty="0"/>
              <a:t>Offers prestige to your school/college in addition to the cash itself </a:t>
            </a:r>
          </a:p>
          <a:p>
            <a:pPr marL="0" indent="0">
              <a:lnSpc>
                <a:spcPct val="120000"/>
              </a:lnSpc>
              <a:spcBef>
                <a:spcPts val="1200"/>
              </a:spcBef>
              <a:buNone/>
            </a:pPr>
            <a:r>
              <a:rPr lang="en-US" b="1" i="0" dirty="0">
                <a:solidFill>
                  <a:srgbClr val="002060"/>
                </a:solidFill>
                <a:effectLst/>
              </a:rPr>
              <a:t>Discussion Points</a:t>
            </a:r>
          </a:p>
          <a:p>
            <a:pPr lvl="1">
              <a:lnSpc>
                <a:spcPct val="100000"/>
              </a:lnSpc>
              <a:spcBef>
                <a:spcPts val="600"/>
              </a:spcBef>
              <a:buFont typeface="Courier New" panose="02070309020205020404" pitchFamily="49" charset="0"/>
              <a:buChar char="o"/>
            </a:pPr>
            <a:r>
              <a:rPr lang="en-US" sz="2000" b="1" dirty="0"/>
              <a:t>Key skill: </a:t>
            </a:r>
            <a:r>
              <a:rPr lang="en-US" sz="2000" dirty="0"/>
              <a:t>Pitch a concise and compelling story for what you need and why</a:t>
            </a:r>
          </a:p>
          <a:p>
            <a:pPr lvl="2">
              <a:lnSpc>
                <a:spcPct val="100000"/>
              </a:lnSpc>
              <a:spcBef>
                <a:spcPts val="600"/>
              </a:spcBef>
              <a:buFont typeface="Wingdings" panose="05000000000000000000" pitchFamily="2" charset="2"/>
              <a:buChar char="Ø"/>
            </a:pPr>
            <a:r>
              <a:rPr lang="en-US" dirty="0"/>
              <a:t>Not always easy, e.g., asking for professorships and unrestricted funds</a:t>
            </a:r>
          </a:p>
          <a:p>
            <a:pPr lvl="1">
              <a:lnSpc>
                <a:spcPct val="100000"/>
              </a:lnSpc>
              <a:spcBef>
                <a:spcPts val="1200"/>
              </a:spcBef>
              <a:buFont typeface="Courier New" panose="02070309020205020404" pitchFamily="49" charset="0"/>
              <a:buChar char="o"/>
            </a:pPr>
            <a:r>
              <a:rPr lang="en-US" sz="2000" dirty="0"/>
              <a:t>Find mentors who sharpen your skills in preparing for meetings, listening, creating dialog with donors, and </a:t>
            </a:r>
            <a:r>
              <a:rPr lang="en-US" sz="2000" i="1" dirty="0"/>
              <a:t>making the ask</a:t>
            </a:r>
            <a:endParaRPr lang="en-US" sz="2000" dirty="0"/>
          </a:p>
          <a:p>
            <a:pPr lvl="1">
              <a:lnSpc>
                <a:spcPct val="100000"/>
              </a:lnSpc>
              <a:spcBef>
                <a:spcPts val="1200"/>
              </a:spcBef>
              <a:buFont typeface="Courier New" panose="02070309020205020404" pitchFamily="49" charset="0"/>
              <a:buChar char="o"/>
            </a:pPr>
            <a:r>
              <a:rPr lang="en-US" sz="2000" dirty="0"/>
              <a:t>Think about tradeoffs: young vs. well-established; endowments vs. operating funds</a:t>
            </a:r>
          </a:p>
          <a:p>
            <a:pPr lvl="1">
              <a:lnSpc>
                <a:spcPct val="100000"/>
              </a:lnSpc>
              <a:spcBef>
                <a:spcPts val="1200"/>
              </a:spcBef>
              <a:buFont typeface="Courier New" panose="02070309020205020404" pitchFamily="49" charset="0"/>
              <a:buChar char="o"/>
            </a:pPr>
            <a:r>
              <a:rPr lang="en-US" sz="2000" dirty="0"/>
              <a:t>Be aware of donor-directed funds and “gifts that eat”</a:t>
            </a:r>
          </a:p>
        </p:txBody>
      </p:sp>
    </p:spTree>
    <p:extLst>
      <p:ext uri="{BB962C8B-B14F-4D97-AF65-F5344CB8AC3E}">
        <p14:creationId xmlns:p14="http://schemas.microsoft.com/office/powerpoint/2010/main" val="12043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195943" y="144624"/>
            <a:ext cx="11845212" cy="1073021"/>
          </a:xfrm>
        </p:spPr>
        <p:txBody>
          <a:bodyPr>
            <a:noAutofit/>
          </a:bodyPr>
          <a:lstStyle/>
          <a:p>
            <a:pPr algn="ctr"/>
            <a:r>
              <a:rPr lang="en-US" sz="3600" b="1" i="0" dirty="0">
                <a:solidFill>
                  <a:srgbClr val="C00000"/>
                </a:solidFill>
                <a:effectLst/>
                <a:latin typeface="+mn-lt"/>
              </a:rPr>
              <a:t>Topic #4: </a:t>
            </a:r>
            <a:r>
              <a:rPr lang="en-US" sz="3600" b="0" i="0" dirty="0">
                <a:solidFill>
                  <a:srgbClr val="C00000"/>
                </a:solidFill>
                <a:effectLst/>
                <a:latin typeface="+mn-lt"/>
              </a:rPr>
              <a:t>Maintaining your own Healthy Work/Life Balance (</a:t>
            </a:r>
            <a:r>
              <a:rPr lang="en-US" sz="3600" dirty="0">
                <a:solidFill>
                  <a:srgbClr val="C00000"/>
                </a:solidFill>
                <a:effectLst>
                  <a:outerShdw blurRad="38100" dist="38100" dir="2700000" algn="tl">
                    <a:srgbClr val="000000">
                      <a:alpha val="43137"/>
                    </a:srgbClr>
                  </a:outerShdw>
                </a:effectLst>
                <a:latin typeface="+mn-lt"/>
              </a:rPr>
              <a:t>Sharon, US Coast Guard Academy</a:t>
            </a:r>
            <a:r>
              <a:rPr lang="en-US" sz="3600" dirty="0">
                <a:solidFill>
                  <a:srgbClr val="C00000"/>
                </a:solidFill>
                <a:latin typeface="+mn-lt"/>
              </a:rPr>
              <a:t>)</a:t>
            </a: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349897" y="1278295"/>
            <a:ext cx="11653936" cy="5122506"/>
          </a:xfrm>
        </p:spPr>
        <p:txBody>
          <a:bodyPr>
            <a:normAutofit/>
          </a:bodyPr>
          <a:lstStyle/>
          <a:p>
            <a:pPr marL="0" indent="0" algn="l" rtl="0">
              <a:lnSpc>
                <a:spcPct val="120000"/>
              </a:lnSpc>
              <a:spcBef>
                <a:spcPts val="0"/>
              </a:spcBef>
              <a:buNone/>
            </a:pPr>
            <a:r>
              <a:rPr lang="en-US" b="1" i="0" dirty="0">
                <a:solidFill>
                  <a:srgbClr val="002060"/>
                </a:solidFill>
                <a:effectLst/>
              </a:rPr>
              <a:t>Potential Issues and Benefits </a:t>
            </a:r>
          </a:p>
          <a:p>
            <a:pPr lvl="1">
              <a:lnSpc>
                <a:spcPct val="100000"/>
              </a:lnSpc>
              <a:spcBef>
                <a:spcPts val="600"/>
              </a:spcBef>
              <a:buFont typeface="Courier New" panose="02070309020205020404" pitchFamily="49" charset="0"/>
              <a:buChar char="o"/>
            </a:pPr>
            <a:r>
              <a:rPr lang="en-US" sz="2000" dirty="0"/>
              <a:t>How to balance work and life as you transition to a Dean position while establishing yourself in the new role?  How to sustain that balance?</a:t>
            </a:r>
          </a:p>
          <a:p>
            <a:pPr lvl="1">
              <a:lnSpc>
                <a:spcPct val="100000"/>
              </a:lnSpc>
              <a:spcBef>
                <a:spcPts val="1200"/>
              </a:spcBef>
              <a:buFont typeface="Courier New" panose="02070309020205020404" pitchFamily="49" charset="0"/>
              <a:buChar char="o"/>
            </a:pPr>
            <a:r>
              <a:rPr lang="en-US" sz="2000" dirty="0"/>
              <a:t>The Dean's role in modeling a healthy balance and helping others find their balance.  </a:t>
            </a:r>
          </a:p>
          <a:p>
            <a:pPr lvl="1">
              <a:lnSpc>
                <a:spcPct val="100000"/>
              </a:lnSpc>
              <a:spcBef>
                <a:spcPts val="1200"/>
              </a:spcBef>
              <a:buFont typeface="Courier New" panose="02070309020205020404" pitchFamily="49" charset="0"/>
              <a:buChar char="o"/>
            </a:pPr>
            <a:r>
              <a:rPr lang="en-US" sz="2000" dirty="0"/>
              <a:t>Appreciate that work/life balance looks different for everyone and changes across one's career.</a:t>
            </a:r>
          </a:p>
          <a:p>
            <a:pPr marL="0" indent="0">
              <a:lnSpc>
                <a:spcPct val="120000"/>
              </a:lnSpc>
              <a:spcBef>
                <a:spcPts val="1200"/>
              </a:spcBef>
              <a:buNone/>
            </a:pPr>
            <a:r>
              <a:rPr lang="en-US" b="1" i="0" dirty="0">
                <a:solidFill>
                  <a:srgbClr val="002060"/>
                </a:solidFill>
                <a:effectLst/>
              </a:rPr>
              <a:t>Discussion Points</a:t>
            </a:r>
          </a:p>
          <a:p>
            <a:pPr lvl="1">
              <a:lnSpc>
                <a:spcPct val="100000"/>
              </a:lnSpc>
              <a:spcBef>
                <a:spcPts val="600"/>
              </a:spcBef>
              <a:buFont typeface="Courier New" panose="02070309020205020404" pitchFamily="49" charset="0"/>
              <a:buChar char="o"/>
            </a:pPr>
            <a:r>
              <a:rPr lang="en-US" sz="2000" dirty="0"/>
              <a:t>Recall a time when your work/life was off balance. What were the effects? What were the challenges you had to overcome &amp; were you successful?</a:t>
            </a:r>
          </a:p>
          <a:p>
            <a:pPr lvl="1">
              <a:lnSpc>
                <a:spcPct val="100000"/>
              </a:lnSpc>
              <a:spcBef>
                <a:spcPts val="1200"/>
              </a:spcBef>
              <a:buFont typeface="Courier New" panose="02070309020205020404" pitchFamily="49" charset="0"/>
              <a:buChar char="o"/>
            </a:pPr>
            <a:r>
              <a:rPr lang="en-US" sz="2000" dirty="0"/>
              <a:t>Share strategies and practices that make your Dean job more manageable. </a:t>
            </a:r>
          </a:p>
        </p:txBody>
      </p:sp>
    </p:spTree>
    <p:extLst>
      <p:ext uri="{BB962C8B-B14F-4D97-AF65-F5344CB8AC3E}">
        <p14:creationId xmlns:p14="http://schemas.microsoft.com/office/powerpoint/2010/main" val="28900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195943" y="144624"/>
            <a:ext cx="11845212" cy="858417"/>
          </a:xfrm>
        </p:spPr>
        <p:txBody>
          <a:bodyPr>
            <a:noAutofit/>
          </a:bodyPr>
          <a:lstStyle/>
          <a:p>
            <a:pPr algn="ctr"/>
            <a:r>
              <a:rPr lang="en-US" sz="3600" b="1" dirty="0">
                <a:solidFill>
                  <a:srgbClr val="C00000"/>
                </a:solidFill>
                <a:latin typeface="+mn-lt"/>
              </a:rPr>
              <a:t>Extra T</a:t>
            </a:r>
            <a:r>
              <a:rPr lang="en-US" sz="3600" b="1" i="0" dirty="0">
                <a:solidFill>
                  <a:srgbClr val="C00000"/>
                </a:solidFill>
                <a:effectLst/>
                <a:latin typeface="+mn-lt"/>
              </a:rPr>
              <a:t>opic: </a:t>
            </a:r>
            <a:r>
              <a:rPr lang="en-US" sz="3600" dirty="0">
                <a:solidFill>
                  <a:srgbClr val="C00000"/>
                </a:solidFill>
                <a:effectLst/>
                <a:latin typeface="+mn-lt"/>
                <a:ea typeface="Times New Roman" panose="02020603050405020304" pitchFamily="18" charset="0"/>
              </a:rPr>
              <a:t>Leading Impactful DEI Initiatives Through Headwinds</a:t>
            </a:r>
            <a:r>
              <a:rPr lang="en-US" sz="3600" dirty="0">
                <a:solidFill>
                  <a:srgbClr val="C00000"/>
                </a:solidFill>
                <a:latin typeface="+mn-lt"/>
                <a:ea typeface="Times New Roman" panose="02020603050405020304" pitchFamily="18" charset="0"/>
              </a:rPr>
              <a:t> </a:t>
            </a:r>
            <a:r>
              <a:rPr lang="en-US" sz="3600" b="0" i="0" dirty="0">
                <a:solidFill>
                  <a:srgbClr val="C00000"/>
                </a:solidFill>
                <a:effectLst/>
                <a:latin typeface="+mn-lt"/>
              </a:rPr>
              <a:t>(</a:t>
            </a:r>
            <a:r>
              <a:rPr lang="en-US" sz="3600" dirty="0">
                <a:solidFill>
                  <a:srgbClr val="C00000"/>
                </a:solidFill>
                <a:effectLst>
                  <a:outerShdw blurRad="38100" dist="38100" dir="2700000" algn="tl">
                    <a:srgbClr val="000000">
                      <a:alpha val="43137"/>
                    </a:srgbClr>
                  </a:outerShdw>
                </a:effectLst>
                <a:latin typeface="+mn-lt"/>
              </a:rPr>
              <a:t>Sharon, US Coast Guard Academy</a:t>
            </a:r>
            <a:r>
              <a:rPr lang="en-US" sz="3600" dirty="0">
                <a:solidFill>
                  <a:srgbClr val="C00000"/>
                </a:solidFill>
                <a:latin typeface="+mn-lt"/>
              </a:rPr>
              <a:t>)</a:t>
            </a: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195943" y="1180322"/>
            <a:ext cx="11807890" cy="5533054"/>
          </a:xfrm>
        </p:spPr>
        <p:txBody>
          <a:bodyPr>
            <a:normAutofit fontScale="92500" lnSpcReduction="10000"/>
          </a:bodyPr>
          <a:lstStyle/>
          <a:p>
            <a:pPr marL="0" indent="0" algn="l" rtl="0">
              <a:lnSpc>
                <a:spcPct val="120000"/>
              </a:lnSpc>
              <a:spcBef>
                <a:spcPts val="0"/>
              </a:spcBef>
              <a:buNone/>
            </a:pPr>
            <a:r>
              <a:rPr lang="en-US" sz="3000" b="1" i="0" dirty="0">
                <a:solidFill>
                  <a:srgbClr val="002060"/>
                </a:solidFill>
                <a:effectLst/>
              </a:rPr>
              <a:t>Potential Issues and Benefits </a:t>
            </a:r>
          </a:p>
          <a:p>
            <a:pPr lvl="1">
              <a:lnSpc>
                <a:spcPct val="110000"/>
              </a:lnSpc>
              <a:spcBef>
                <a:spcPts val="600"/>
              </a:spcBef>
              <a:buFont typeface="Courier New" panose="02070309020205020404" pitchFamily="49" charset="0"/>
              <a:buChar char="o"/>
            </a:pPr>
            <a:r>
              <a:rPr lang="en-US" sz="2200" dirty="0"/>
              <a:t>The Chronicle of Higher Education reports 84 anti-DEI bills aimed at Higher Education introduced in many states since 2023.  </a:t>
            </a:r>
          </a:p>
          <a:p>
            <a:pPr lvl="1">
              <a:lnSpc>
                <a:spcPct val="110000"/>
              </a:lnSpc>
              <a:spcBef>
                <a:spcPts val="1200"/>
              </a:spcBef>
              <a:buFont typeface="Courier New" panose="02070309020205020404" pitchFamily="49" charset="0"/>
              <a:buChar char="o"/>
            </a:pPr>
            <a:r>
              <a:rPr lang="en-US" sz="2200" dirty="0"/>
              <a:t>Twelve are enacted into law.  In response, colleges and universities have enacted name changes of DEI staff and programs, cancellation of DEI Programs with associated termination of employees, and everything in between.</a:t>
            </a:r>
          </a:p>
          <a:p>
            <a:pPr lvl="1">
              <a:lnSpc>
                <a:spcPct val="110000"/>
              </a:lnSpc>
              <a:spcBef>
                <a:spcPts val="1200"/>
              </a:spcBef>
              <a:buFont typeface="Courier New" panose="02070309020205020404" pitchFamily="49" charset="0"/>
              <a:buChar char="o"/>
            </a:pPr>
            <a:r>
              <a:rPr lang="en-US" sz="2200" dirty="0"/>
              <a:t>With the need to attract and retain engineering/STEM talent from diverse backgrounds and to promote access and equity, institutions are developing strategies to overcome barriers.</a:t>
            </a:r>
          </a:p>
          <a:p>
            <a:pPr marL="0" indent="0">
              <a:lnSpc>
                <a:spcPct val="120000"/>
              </a:lnSpc>
              <a:spcBef>
                <a:spcPts val="1200"/>
              </a:spcBef>
              <a:buNone/>
            </a:pPr>
            <a:r>
              <a:rPr lang="en-US" sz="3000" b="1" i="0" dirty="0">
                <a:solidFill>
                  <a:srgbClr val="002060"/>
                </a:solidFill>
                <a:effectLst/>
              </a:rPr>
              <a:t>Discussion Points</a:t>
            </a:r>
          </a:p>
          <a:p>
            <a:pPr lvl="1">
              <a:lnSpc>
                <a:spcPct val="110000"/>
              </a:lnSpc>
              <a:spcBef>
                <a:spcPts val="600"/>
              </a:spcBef>
              <a:buFont typeface="Courier New" panose="02070309020205020404" pitchFamily="49" charset="0"/>
              <a:buChar char="o"/>
            </a:pPr>
            <a:r>
              <a:rPr lang="en-US" sz="2200" dirty="0"/>
              <a:t>Please share strategies your institution has employed to maintain robust DEI programs in the face of legislative or policy restrictions.</a:t>
            </a:r>
          </a:p>
          <a:p>
            <a:pPr lvl="1">
              <a:lnSpc>
                <a:spcPct val="110000"/>
              </a:lnSpc>
              <a:spcBef>
                <a:spcPts val="1200"/>
              </a:spcBef>
              <a:buFont typeface="Courier New" panose="02070309020205020404" pitchFamily="49" charset="0"/>
              <a:buChar char="o"/>
            </a:pPr>
            <a:r>
              <a:rPr lang="en-US" sz="2200" dirty="0"/>
              <a:t>How effective and sustainable are "</a:t>
            </a:r>
            <a:r>
              <a:rPr lang="en-US" sz="2200" i="1" dirty="0"/>
              <a:t>work around</a:t>
            </a:r>
            <a:r>
              <a:rPr lang="en-US" sz="2200" dirty="0"/>
              <a:t>" measures? What can be done locally, statewide, or nationally to overcome barriers.</a:t>
            </a:r>
          </a:p>
        </p:txBody>
      </p:sp>
    </p:spTree>
    <p:extLst>
      <p:ext uri="{BB962C8B-B14F-4D97-AF65-F5344CB8AC3E}">
        <p14:creationId xmlns:p14="http://schemas.microsoft.com/office/powerpoint/2010/main" val="22075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dirty="0">
                <a:solidFill>
                  <a:srgbClr val="C00000"/>
                </a:solidFill>
              </a:rPr>
              <a:t>Interactive Discussions and Q/A</a:t>
            </a:r>
          </a:p>
        </p:txBody>
      </p:sp>
      <p:sp>
        <p:nvSpPr>
          <p:cNvPr id="9" name="TextBox 8">
            <a:extLst>
              <a:ext uri="{FF2B5EF4-FFF2-40B4-BE49-F238E27FC236}">
                <a16:creationId xmlns:a16="http://schemas.microsoft.com/office/drawing/2014/main" id="{22108DD5-D176-DA34-6CFA-8AF8FA4FD1F4}"/>
              </a:ext>
            </a:extLst>
          </p:cNvPr>
          <p:cNvSpPr txBox="1"/>
          <p:nvPr/>
        </p:nvSpPr>
        <p:spPr>
          <a:xfrm>
            <a:off x="405881" y="975167"/>
            <a:ext cx="11577779" cy="3016210"/>
          </a:xfrm>
          <a:prstGeom prst="rect">
            <a:avLst/>
          </a:prstGeom>
          <a:noFill/>
        </p:spPr>
        <p:txBody>
          <a:bodyPr wrap="square">
            <a:spAutoFit/>
          </a:bodyPr>
          <a:lstStyle/>
          <a:p>
            <a:pPr marL="457200" indent="-457200" algn="l" rtl="0">
              <a:spcBef>
                <a:spcPts val="1200"/>
              </a:spcBef>
              <a:buAutoNum type="arabicParenBoth"/>
            </a:pPr>
            <a:r>
              <a:rPr lang="en-US" sz="3000" u="sng" dirty="0">
                <a:solidFill>
                  <a:srgbClr val="002060"/>
                </a:solidFill>
                <a:effectLst>
                  <a:outerShdw blurRad="38100" dist="38100" dir="2700000" algn="tl">
                    <a:srgbClr val="000000">
                      <a:alpha val="43137"/>
                    </a:srgbClr>
                  </a:outerShdw>
                </a:effectLst>
              </a:rPr>
              <a:t>Cultivating a Healthy Culture &amp; Leading via Organizational Change</a:t>
            </a:r>
          </a:p>
          <a:p>
            <a:pPr marL="457200" indent="-457200" algn="l" rtl="0">
              <a:spcBef>
                <a:spcPts val="1200"/>
              </a:spcBef>
              <a:buAutoNum type="arabicParenBoth"/>
            </a:pPr>
            <a:r>
              <a:rPr lang="en-US" sz="3000" dirty="0">
                <a:solidFill>
                  <a:schemeClr val="bg1">
                    <a:lumMod val="65000"/>
                  </a:schemeClr>
                </a:solidFill>
              </a:rPr>
              <a:t>Navigating 360° Relationships</a:t>
            </a:r>
          </a:p>
          <a:p>
            <a:pPr marL="457200" indent="-457200" algn="l" rtl="0">
              <a:spcBef>
                <a:spcPts val="1200"/>
              </a:spcBef>
              <a:buAutoNum type="arabicParenBoth"/>
            </a:pPr>
            <a:r>
              <a:rPr lang="en-US" sz="3000" dirty="0">
                <a:solidFill>
                  <a:schemeClr val="bg1">
                    <a:lumMod val="65000"/>
                  </a:schemeClr>
                </a:solidFill>
              </a:rPr>
              <a:t>Fundraising</a:t>
            </a:r>
          </a:p>
          <a:p>
            <a:pPr marL="457200" indent="-457200" algn="l" rtl="0">
              <a:spcBef>
                <a:spcPts val="1200"/>
              </a:spcBef>
              <a:buAutoNum type="arabicParenBoth"/>
            </a:pPr>
            <a:r>
              <a:rPr lang="en-US" sz="3000" dirty="0">
                <a:solidFill>
                  <a:schemeClr val="bg1">
                    <a:lumMod val="65000"/>
                  </a:schemeClr>
                </a:solidFill>
              </a:rPr>
              <a:t>Maintaining your own Healthy Work/Life Balance</a:t>
            </a:r>
          </a:p>
          <a:p>
            <a:pPr marL="457200" indent="-457200" algn="l" rtl="0">
              <a:spcBef>
                <a:spcPts val="1200"/>
              </a:spcBef>
              <a:buAutoNum type="arabicParenBoth"/>
            </a:pPr>
            <a:r>
              <a:rPr lang="en-US" sz="3000" dirty="0">
                <a:solidFill>
                  <a:schemeClr val="bg1">
                    <a:lumMod val="65000"/>
                  </a:schemeClr>
                </a:solidFill>
                <a:effectLst/>
                <a:latin typeface="+mn-lt"/>
                <a:ea typeface="Times New Roman" panose="02020603050405020304" pitchFamily="18" charset="0"/>
              </a:rPr>
              <a:t>Leading Impactful DEI Initiatives Through Headwinds</a:t>
            </a:r>
            <a:r>
              <a:rPr lang="en-US" sz="3000" dirty="0">
                <a:solidFill>
                  <a:schemeClr val="bg1">
                    <a:lumMod val="65000"/>
                  </a:schemeClr>
                </a:solidFill>
              </a:rPr>
              <a:t>.  </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24952"/>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1" y="279627"/>
            <a:ext cx="12070021" cy="646331"/>
          </a:xfrm>
          <a:prstGeom prst="rect">
            <a:avLst/>
          </a:prstGeom>
          <a:noFill/>
        </p:spPr>
        <p:txBody>
          <a:bodyPr wrap="square" rtlCol="0">
            <a:spAutoFit/>
          </a:bodyPr>
          <a:lstStyle/>
          <a:p>
            <a:pPr algn="ctr" defTabSz="342831"/>
            <a:r>
              <a:rPr lang="en-US" sz="3600" b="1" dirty="0">
                <a:solidFill>
                  <a:srgbClr val="C00000"/>
                </a:solidFill>
              </a:rPr>
              <a:t>Interactive Discussions and Q/A</a:t>
            </a:r>
          </a:p>
        </p:txBody>
      </p:sp>
      <p:sp>
        <p:nvSpPr>
          <p:cNvPr id="9" name="TextBox 8">
            <a:extLst>
              <a:ext uri="{FF2B5EF4-FFF2-40B4-BE49-F238E27FC236}">
                <a16:creationId xmlns:a16="http://schemas.microsoft.com/office/drawing/2014/main" id="{22108DD5-D176-DA34-6CFA-8AF8FA4FD1F4}"/>
              </a:ext>
            </a:extLst>
          </p:cNvPr>
          <p:cNvSpPr txBox="1"/>
          <p:nvPr/>
        </p:nvSpPr>
        <p:spPr>
          <a:xfrm>
            <a:off x="405881" y="975167"/>
            <a:ext cx="11577779" cy="3016210"/>
          </a:xfrm>
          <a:prstGeom prst="rect">
            <a:avLst/>
          </a:prstGeom>
          <a:noFill/>
        </p:spPr>
        <p:txBody>
          <a:bodyPr wrap="square">
            <a:spAutoFit/>
          </a:bodyPr>
          <a:lstStyle/>
          <a:p>
            <a:pPr marL="457200" indent="-457200" algn="l" rtl="0">
              <a:spcBef>
                <a:spcPts val="1200"/>
              </a:spcBef>
              <a:buAutoNum type="arabicParenBoth"/>
            </a:pPr>
            <a:r>
              <a:rPr lang="en-US" sz="3000" dirty="0">
                <a:solidFill>
                  <a:schemeClr val="bg1">
                    <a:lumMod val="65000"/>
                  </a:schemeClr>
                </a:solidFill>
              </a:rPr>
              <a:t>Cultivating a Healthy Culture &amp; Leading via Organizational Change</a:t>
            </a:r>
          </a:p>
          <a:p>
            <a:pPr marL="457200" indent="-457200" algn="l" rtl="0">
              <a:spcBef>
                <a:spcPts val="1200"/>
              </a:spcBef>
              <a:buAutoNum type="arabicParenBoth"/>
            </a:pPr>
            <a:r>
              <a:rPr lang="en-US" sz="3000" u="sng" dirty="0">
                <a:solidFill>
                  <a:srgbClr val="002060"/>
                </a:solidFill>
                <a:effectLst>
                  <a:outerShdw blurRad="38100" dist="38100" dir="2700000" algn="tl">
                    <a:srgbClr val="000000">
                      <a:alpha val="43137"/>
                    </a:srgbClr>
                  </a:outerShdw>
                </a:effectLst>
              </a:rPr>
              <a:t>Navigating 360° Relationships</a:t>
            </a:r>
          </a:p>
          <a:p>
            <a:pPr marL="457200" indent="-457200" algn="l" rtl="0">
              <a:spcBef>
                <a:spcPts val="1200"/>
              </a:spcBef>
              <a:buAutoNum type="arabicParenBoth"/>
            </a:pPr>
            <a:r>
              <a:rPr lang="en-US" sz="3000" dirty="0">
                <a:solidFill>
                  <a:schemeClr val="bg1">
                    <a:lumMod val="65000"/>
                  </a:schemeClr>
                </a:solidFill>
              </a:rPr>
              <a:t>Fundraising</a:t>
            </a:r>
          </a:p>
          <a:p>
            <a:pPr marL="457200" indent="-457200" algn="l" rtl="0">
              <a:spcBef>
                <a:spcPts val="1200"/>
              </a:spcBef>
              <a:buAutoNum type="arabicParenBoth"/>
            </a:pPr>
            <a:r>
              <a:rPr lang="en-US" sz="3000" dirty="0">
                <a:solidFill>
                  <a:schemeClr val="bg1">
                    <a:lumMod val="65000"/>
                  </a:schemeClr>
                </a:solidFill>
              </a:rPr>
              <a:t>Maintaining your own Healthy Work/Life Balance</a:t>
            </a:r>
          </a:p>
          <a:p>
            <a:pPr marL="457200" indent="-457200" algn="l" rtl="0">
              <a:spcBef>
                <a:spcPts val="1200"/>
              </a:spcBef>
              <a:buAutoNum type="arabicParenBoth"/>
            </a:pPr>
            <a:r>
              <a:rPr lang="en-US" sz="3000" dirty="0">
                <a:solidFill>
                  <a:schemeClr val="bg1">
                    <a:lumMod val="65000"/>
                  </a:schemeClr>
                </a:solidFill>
                <a:effectLst/>
                <a:latin typeface="+mn-lt"/>
                <a:ea typeface="Times New Roman" panose="02020603050405020304" pitchFamily="18" charset="0"/>
              </a:rPr>
              <a:t>Leading Impactful DEI Initiatives Through Headwinds</a:t>
            </a:r>
            <a:r>
              <a:rPr lang="en-US" sz="3000" dirty="0">
                <a:solidFill>
                  <a:schemeClr val="bg1">
                    <a:lumMod val="65000"/>
                  </a:schemeClr>
                </a:solidFill>
              </a:rPr>
              <a:t>.  </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82903"/>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dirty="0">
                <a:solidFill>
                  <a:srgbClr val="C00000"/>
                </a:solidFill>
              </a:rPr>
              <a:t>Interactive Discussions and Q/A</a:t>
            </a:r>
          </a:p>
        </p:txBody>
      </p:sp>
      <p:sp>
        <p:nvSpPr>
          <p:cNvPr id="9" name="TextBox 8">
            <a:extLst>
              <a:ext uri="{FF2B5EF4-FFF2-40B4-BE49-F238E27FC236}">
                <a16:creationId xmlns:a16="http://schemas.microsoft.com/office/drawing/2014/main" id="{22108DD5-D176-DA34-6CFA-8AF8FA4FD1F4}"/>
              </a:ext>
            </a:extLst>
          </p:cNvPr>
          <p:cNvSpPr txBox="1"/>
          <p:nvPr/>
        </p:nvSpPr>
        <p:spPr>
          <a:xfrm>
            <a:off x="405881" y="975167"/>
            <a:ext cx="11577779" cy="3016210"/>
          </a:xfrm>
          <a:prstGeom prst="rect">
            <a:avLst/>
          </a:prstGeom>
          <a:noFill/>
        </p:spPr>
        <p:txBody>
          <a:bodyPr wrap="square">
            <a:spAutoFit/>
          </a:bodyPr>
          <a:lstStyle/>
          <a:p>
            <a:pPr marL="457200" indent="-457200" algn="l" rtl="0">
              <a:spcBef>
                <a:spcPts val="1200"/>
              </a:spcBef>
              <a:buAutoNum type="arabicParenBoth"/>
            </a:pPr>
            <a:r>
              <a:rPr lang="en-US" sz="3000" dirty="0">
                <a:solidFill>
                  <a:schemeClr val="bg1">
                    <a:lumMod val="65000"/>
                  </a:schemeClr>
                </a:solidFill>
              </a:rPr>
              <a:t>Cultivating a Healthy Culture &amp; Leading via Organizational Change</a:t>
            </a:r>
          </a:p>
          <a:p>
            <a:pPr marL="457200" indent="-457200" algn="l" rtl="0">
              <a:spcBef>
                <a:spcPts val="1200"/>
              </a:spcBef>
              <a:buAutoNum type="arabicParenBoth"/>
            </a:pPr>
            <a:r>
              <a:rPr lang="en-US" sz="3000" dirty="0">
                <a:solidFill>
                  <a:schemeClr val="bg1">
                    <a:lumMod val="65000"/>
                  </a:schemeClr>
                </a:solidFill>
              </a:rPr>
              <a:t>Navigating 360° Relationships</a:t>
            </a:r>
          </a:p>
          <a:p>
            <a:pPr marL="457200" indent="-457200" algn="l" rtl="0">
              <a:spcBef>
                <a:spcPts val="1200"/>
              </a:spcBef>
              <a:buAutoNum type="arabicParenBoth"/>
            </a:pPr>
            <a:r>
              <a:rPr lang="en-US" sz="3000" u="sng" dirty="0">
                <a:solidFill>
                  <a:srgbClr val="002060"/>
                </a:solidFill>
                <a:effectLst>
                  <a:outerShdw blurRad="38100" dist="38100" dir="2700000" algn="tl">
                    <a:srgbClr val="000000">
                      <a:alpha val="43137"/>
                    </a:srgbClr>
                  </a:outerShdw>
                </a:effectLst>
              </a:rPr>
              <a:t>Fundraising</a:t>
            </a:r>
          </a:p>
          <a:p>
            <a:pPr marL="457200" indent="-457200" algn="l" rtl="0">
              <a:spcBef>
                <a:spcPts val="1200"/>
              </a:spcBef>
              <a:buAutoNum type="arabicParenBoth"/>
            </a:pPr>
            <a:r>
              <a:rPr lang="en-US" sz="3000" dirty="0">
                <a:solidFill>
                  <a:schemeClr val="bg1">
                    <a:lumMod val="65000"/>
                  </a:schemeClr>
                </a:solidFill>
              </a:rPr>
              <a:t>Maintaining your own Healthy Work/Life Balance</a:t>
            </a:r>
          </a:p>
          <a:p>
            <a:pPr marL="457200" indent="-457200" algn="l" rtl="0">
              <a:spcBef>
                <a:spcPts val="1200"/>
              </a:spcBef>
              <a:buAutoNum type="arabicParenBoth"/>
            </a:pPr>
            <a:r>
              <a:rPr lang="en-US" sz="3000" dirty="0">
                <a:solidFill>
                  <a:schemeClr val="bg1">
                    <a:lumMod val="65000"/>
                  </a:schemeClr>
                </a:solidFill>
                <a:effectLst/>
                <a:latin typeface="+mn-lt"/>
                <a:ea typeface="Times New Roman" panose="02020603050405020304" pitchFamily="18" charset="0"/>
              </a:rPr>
              <a:t>Leading Impactful DEI Initiatives Through Headwinds</a:t>
            </a:r>
            <a:r>
              <a:rPr lang="en-US" sz="3000" dirty="0">
                <a:solidFill>
                  <a:schemeClr val="bg1">
                    <a:lumMod val="65000"/>
                  </a:schemeClr>
                </a:solidFill>
              </a:rPr>
              <a:t>.  </a:t>
            </a: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12672"/>
      </p:ext>
    </p:extLst>
  </p:cSld>
  <p:clrMapOvr>
    <a:masterClrMapping/>
  </p:clrMapOvr>
  <mc:AlternateContent xmlns:mc="http://schemas.openxmlformats.org/markup-compatibility/2006">
    <mc:Choice xmlns:p14="http://schemas.microsoft.com/office/powerpoint/2010/main" Requires="p14">
      <p:transition p14:dur="50">
        <p:cut/>
      </p:transition>
    </mc:Choice>
    <mc:Fallback>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1010</Words>
  <Application>Microsoft Office PowerPoint</Application>
  <PresentationFormat>Widescreen</PresentationFormat>
  <Paragraphs>91</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Symbol</vt:lpstr>
      <vt:lpstr>Wingdings</vt:lpstr>
      <vt:lpstr>Office Theme</vt:lpstr>
      <vt:lpstr>PowerPoint Presentation</vt:lpstr>
      <vt:lpstr>Topic #1: Cultivating a Healthy Culture &amp; Leading Through Organizational Change (Nader, SMU)</vt:lpstr>
      <vt:lpstr>Topic #2: Navigating 360° Relationships (Stephanie, UTD)</vt:lpstr>
      <vt:lpstr>Topic #3: Fundraising (Cole, Syracuse)</vt:lpstr>
      <vt:lpstr>Topic #4: Maintaining your own Healthy Work/Life Balance (Sharon, US Coast Guard Academy)</vt:lpstr>
      <vt:lpstr>Extra Topic: Leading Impactful DEI Initiatives Through Headwinds (Sharon, US Coast Guard Academy)</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Jalili, Nader</dc:creator>
  <cp:lastModifiedBy>Jalili, Nader</cp:lastModifiedBy>
  <cp:revision>19</cp:revision>
  <dcterms:created xsi:type="dcterms:W3CDTF">2024-04-14T16:59:34Z</dcterms:created>
  <dcterms:modified xsi:type="dcterms:W3CDTF">2024-04-14T18:39:36Z</dcterms:modified>
</cp:coreProperties>
</file>